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8" r:id="rId4"/>
    <p:sldId id="260" r:id="rId5"/>
    <p:sldId id="262" r:id="rId6"/>
    <p:sldId id="263" r:id="rId7"/>
    <p:sldId id="270" r:id="rId8"/>
    <p:sldId id="264" r:id="rId9"/>
    <p:sldId id="265" r:id="rId10"/>
    <p:sldId id="267" r:id="rId11"/>
    <p:sldId id="268" r:id="rId12"/>
    <p:sldId id="269" r:id="rId13"/>
    <p:sldId id="259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1" r:id="rId23"/>
    <p:sldId id="271" r:id="rId24"/>
    <p:sldId id="272" r:id="rId25"/>
    <p:sldId id="273" r:id="rId26"/>
    <p:sldId id="274" r:id="rId27"/>
    <p:sldId id="283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2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307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784AA43A-3F76-4A13-9CD6-36134EB429E3}" type="datetimeFigureOut">
              <a:rPr lang="en-US" altLang="zh-CN"/>
              <a:t>6/14/2017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A850423A-8BCE-448E-A97B-03A88B2B12C1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F674A4F-2B7A-4ECB-A400-260B2FFC03C1}" type="datetimeFigureOut">
              <a:t>2017/6/14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01F2A70B-78F2-4DCF-B53B-C990D2FAFB8A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 latinLnBrk="0">
              <a:defRPr lang="zh-CN" sz="5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zh-CN"/>
          </a:p>
        </p:txBody>
      </p:sp>
      <p:grpSp>
        <p:nvGrpSpPr>
          <p:cNvPr id="256" name="线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CN"/>
            </a:lvl5pPr>
            <a:lvl6pPr marL="1956816" latinLnBrk="0">
              <a:defRPr lang="zh-CN"/>
            </a:lvl6pPr>
            <a:lvl7pPr marL="1956816" latinLnBrk="0">
              <a:defRPr lang="zh-CN"/>
            </a:lvl7pPr>
            <a:lvl8pPr marL="1956816" latinLnBrk="0">
              <a:defRPr lang="zh-CN"/>
            </a:lvl8pPr>
            <a:lvl9pPr marL="1956816" latinLnBrk="0">
              <a:defRPr lang="zh-CN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20046-31B3-455C-A9C8-DFA71C8AF27A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线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 baseline="0"/>
            </a:lvl8pPr>
            <a:lvl9pPr latinLnBrk="0">
              <a:defRPr lang="zh-CN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4FFD2-9D27-4BF4-B9D8-617AA898DAF0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 latinLnBrk="0">
              <a:defRPr lang="zh-CN"/>
            </a:lvl2pPr>
            <a:lvl3pPr marL="777240" latinLnBrk="0">
              <a:defRPr lang="zh-CN"/>
            </a:lvl3pPr>
            <a:lvl4pPr marL="1005840" latinLnBrk="0">
              <a:defRPr lang="zh-CN"/>
            </a:lvl4pPr>
            <a:lvl5pPr marL="1234440" latinLnBrk="0">
              <a:defRPr lang="zh-CN"/>
            </a:lvl5pPr>
            <a:lvl6pPr marL="1463040" latinLnBrk="0">
              <a:defRPr lang="zh-CN" baseline="0"/>
            </a:lvl6pPr>
            <a:lvl7pPr marL="1691640" latinLnBrk="0">
              <a:defRPr lang="zh-CN" baseline="0"/>
            </a:lvl7pPr>
            <a:lvl8pPr marL="1920240" latinLnBrk="0">
              <a:defRPr lang="zh-CN" baseline="0"/>
            </a:lvl8pPr>
            <a:lvl9pPr marL="2148840" latinLnBrk="0">
              <a:defRPr lang="zh-CN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A2830-055C-4E94-B82C-8CD26620BA5C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线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 latinLnBrk="0">
              <a:defRPr lang="zh-CN" sz="4400" b="0" cap="none" baseline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2D85D-7941-4279-A359-D84A65027580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6816" latinLnBrk="0">
              <a:defRPr lang="zh-CN" sz="1600"/>
            </a:lvl6pPr>
            <a:lvl7pPr marL="1956816" latinLnBrk="0">
              <a:defRPr lang="zh-CN" sz="1600" baseline="0"/>
            </a:lvl7pPr>
            <a:lvl8pPr marL="1956816" latinLnBrk="0">
              <a:defRPr lang="zh-CN" sz="1600" baseline="0"/>
            </a:lvl8pPr>
            <a:lvl9pPr marL="1956816" latinLnBrk="0">
              <a:defRPr lang="zh-CN" sz="1600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6816" latinLnBrk="0">
              <a:defRPr lang="zh-CN" sz="1600"/>
            </a:lvl6pPr>
            <a:lvl7pPr marL="1956816" latinLnBrk="0">
              <a:defRPr lang="zh-CN" sz="1600"/>
            </a:lvl7pPr>
            <a:lvl8pPr marL="1956816" latinLnBrk="0">
              <a:defRPr lang="zh-CN" sz="1600" baseline="0"/>
            </a:lvl8pPr>
            <a:lvl9pPr marL="1956816" latinLnBrk="0">
              <a:defRPr lang="zh-CN" sz="1600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573A-E590-46E6-B095-EAC6ECDF5D09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marL="1956816" latinLnBrk="0">
              <a:defRPr lang="zh-CN" sz="1600"/>
            </a:lvl6pPr>
            <a:lvl7pPr marL="1956816" latinLnBrk="0">
              <a:defRPr lang="zh-CN" sz="1600" baseline="0"/>
            </a:lvl7pPr>
            <a:lvl8pPr marL="1956816" latinLnBrk="0">
              <a:defRPr lang="zh-CN" sz="1600" baseline="0"/>
            </a:lvl8pPr>
            <a:lvl9pPr marL="1956816" latinLnBrk="0">
              <a:defRPr lang="zh-CN" sz="1600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CN" sz="24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marL="1956816" latinLnBrk="0">
              <a:defRPr lang="zh-CN" sz="1600"/>
            </a:lvl5pPr>
            <a:lvl6pPr marL="1956816" latinLnBrk="0">
              <a:defRPr lang="zh-CN" sz="1600"/>
            </a:lvl6pPr>
            <a:lvl7pPr marL="1956816" latinLnBrk="0">
              <a:defRPr lang="zh-CN" sz="1600"/>
            </a:lvl7pPr>
            <a:lvl8pPr marL="1956816" latinLnBrk="0">
              <a:defRPr lang="zh-CN" sz="1600"/>
            </a:lvl8pPr>
            <a:lvl9pPr marL="1956816" latinLnBrk="0">
              <a:defRPr lang="zh-CN"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8D056-D126-4CD7-83BC-2AA7759FA3F7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线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n>
                  <a:noFill/>
                </a:ln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A7A6-15D9-46C1-A006-8FA062A54B40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F3A0F-2410-4351-A1D6-E4EB8E5DF9BB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框架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 latinLnBrk="0">
              <a:defRPr lang="zh-CN" sz="24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 baseline="0"/>
            </a:lvl7pPr>
            <a:lvl8pPr latinLnBrk="0">
              <a:defRPr lang="zh-CN" sz="1600" baseline="0"/>
            </a:lvl8pPr>
            <a:lvl9pPr latinLnBrk="0">
              <a:defRPr lang="zh-CN" sz="1600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04EA-D372-4801-A218-C6E2BFFA3014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及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框架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 latinLnBrk="0">
              <a:defRPr lang="zh-CN" sz="32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026D-DA76-4259-B118-4941A038B7CB}" type="datetime1">
              <a:rPr lang="zh-CN" altLang="en-US" smtClean="0"/>
              <a:t>2017/6/14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DFF2A4C-3901-4B51-A567-4139C872BB4D}" type="datetime1">
              <a:rPr lang="zh-CN" altLang="en-US" smtClean="0"/>
              <a:t>2017/6/14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lang="zh-CN"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CN"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CN"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CN"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lang="zh-CN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jetbrains.com/help/idea/2016.1/live-template-variable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huangdali/ELog/blob/elogmaster/elog/src/main/java/com/hdl/elog/ELog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5820" y="1988840"/>
            <a:ext cx="10585176" cy="866800"/>
          </a:xfrm>
        </p:spPr>
        <p:txBody>
          <a:bodyPr/>
          <a:lstStyle/>
          <a:p>
            <a:r>
              <a:rPr lang="en-US" altLang="zh-CN" sz="4000" dirty="0"/>
              <a:t>Android</a:t>
            </a:r>
            <a:r>
              <a:rPr lang="zh-CN" altLang="en-US" sz="4000" dirty="0"/>
              <a:t>快速开发之</a:t>
            </a:r>
            <a:r>
              <a:rPr lang="en-US" altLang="zh-CN" sz="4000" dirty="0"/>
              <a:t>Live Templates</a:t>
            </a:r>
            <a:r>
              <a:rPr lang="zh-CN" altLang="en-US" sz="4000" dirty="0"/>
              <a:t>使用详解</a:t>
            </a:r>
            <a:endParaRPr lang="zh-CN" sz="4000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Sfmt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字符串格式化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2636912"/>
            <a:ext cx="75057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err="1" smtClean="0"/>
              <a:t>ViewConstructors</a:t>
            </a:r>
            <a:r>
              <a:rPr lang="en-US" altLang="zh-CN" b="1" dirty="0"/>
              <a:t> </a:t>
            </a:r>
            <a:r>
              <a:rPr lang="en-US" altLang="zh-CN" b="1" dirty="0" smtClean="0">
                <a:sym typeface="Wingdings" panose="05000000000000000000" pitchFamily="2" charset="2"/>
              </a:rPr>
              <a:t> </a:t>
            </a:r>
            <a:r>
              <a:rPr lang="zh-CN" altLang="en-US" b="1" dirty="0" smtClean="0">
                <a:sym typeface="Wingdings" panose="05000000000000000000" pitchFamily="2" charset="2"/>
              </a:rPr>
              <a:t>快速实现自定义</a:t>
            </a:r>
            <a:r>
              <a:rPr lang="en-US" altLang="zh-CN" b="1" dirty="0" smtClean="0">
                <a:sym typeface="Wingdings" panose="05000000000000000000" pitchFamily="2" charset="2"/>
              </a:rPr>
              <a:t>View</a:t>
            </a:r>
            <a:r>
              <a:rPr lang="zh-CN" altLang="en-US" b="1" dirty="0" smtClean="0">
                <a:sym typeface="Wingdings" panose="05000000000000000000" pitchFamily="2" charset="2"/>
              </a:rPr>
              <a:t>的三个构造方法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3" y="2492896"/>
            <a:ext cx="8077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844824"/>
            <a:ext cx="7029450" cy="36195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2038350"/>
            <a:ext cx="7029450" cy="3619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313063"/>
            <a:ext cx="7029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2318531"/>
            <a:ext cx="7029450" cy="3095625"/>
          </a:xfrm>
        </p:spPr>
      </p:pic>
    </p:spTree>
    <p:extLst>
      <p:ext uri="{BB962C8B-B14F-4D97-AF65-F5344CB8AC3E}">
        <p14:creationId xmlns:p14="http://schemas.microsoft.com/office/powerpoint/2010/main" val="8703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916832"/>
            <a:ext cx="7029450" cy="3619500"/>
          </a:xfrm>
        </p:spPr>
      </p:pic>
    </p:spTree>
    <p:extLst>
      <p:ext uri="{BB962C8B-B14F-4D97-AF65-F5344CB8AC3E}">
        <p14:creationId xmlns:p14="http://schemas.microsoft.com/office/powerpoint/2010/main" val="8378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2318531"/>
            <a:ext cx="7029450" cy="3095625"/>
          </a:xfrm>
        </p:spPr>
      </p:pic>
    </p:spTree>
    <p:extLst>
      <p:ext uri="{BB962C8B-B14F-4D97-AF65-F5344CB8AC3E}">
        <p14:creationId xmlns:p14="http://schemas.microsoft.com/office/powerpoint/2010/main" val="245357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88" y="2419350"/>
            <a:ext cx="7029450" cy="3238500"/>
          </a:xfrm>
        </p:spPr>
      </p:pic>
    </p:spTree>
    <p:extLst>
      <p:ext uri="{BB962C8B-B14F-4D97-AF65-F5344CB8AC3E}">
        <p14:creationId xmlns:p14="http://schemas.microsoft.com/office/powerpoint/2010/main" val="42315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88" y="2828925"/>
            <a:ext cx="7029450" cy="2419350"/>
          </a:xfrm>
        </p:spPr>
      </p:pic>
    </p:spTree>
    <p:extLst>
      <p:ext uri="{BB962C8B-B14F-4D97-AF65-F5344CB8AC3E}">
        <p14:creationId xmlns:p14="http://schemas.microsoft.com/office/powerpoint/2010/main" val="38555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88" y="2490787"/>
            <a:ext cx="7029450" cy="3095625"/>
          </a:xfrm>
        </p:spPr>
      </p:pic>
    </p:spTree>
    <p:extLst>
      <p:ext uri="{BB962C8B-B14F-4D97-AF65-F5344CB8AC3E}">
        <p14:creationId xmlns:p14="http://schemas.microsoft.com/office/powerpoint/2010/main" val="13786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88" y="2166937"/>
            <a:ext cx="8324850" cy="3743325"/>
          </a:xfrm>
        </p:spPr>
      </p:pic>
    </p:spTree>
    <p:extLst>
      <p:ext uri="{BB962C8B-B14F-4D97-AF65-F5344CB8AC3E}">
        <p14:creationId xmlns:p14="http://schemas.microsoft.com/office/powerpoint/2010/main" val="9959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 </a:t>
            </a:r>
            <a:r>
              <a:rPr lang="en-US" altLang="zh-CN" dirty="0" smtClean="0"/>
              <a:t>Live </a:t>
            </a:r>
            <a:r>
              <a:rPr lang="en-US" altLang="zh-CN" dirty="0"/>
              <a:t>Templates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mtClean="0"/>
              <a:t>代码模板、热键模板、动态模板</a:t>
            </a:r>
            <a:endParaRPr lang="en-US" altLang="zh-CN" dirty="0" smtClean="0"/>
          </a:p>
          <a:p>
            <a:r>
              <a:rPr lang="zh-CN" altLang="en-US" dirty="0" smtClean="0"/>
              <a:t>作用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代码快速补全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提高写代码的速度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Settings-</a:t>
            </a:r>
            <a:r>
              <a:rPr lang="en-US" altLang="zh-CN" dirty="0"/>
              <a:t>&gt;Editor-&gt;Live Templates</a:t>
            </a:r>
            <a:endParaRPr lang="en-US" altLang="zh-CN" dirty="0" smtClean="0"/>
          </a:p>
          <a:p>
            <a:r>
              <a:rPr lang="zh-CN" altLang="en-US" dirty="0" smtClean="0"/>
              <a:t>用法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关键字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回车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12" y="3162302"/>
            <a:ext cx="7439025" cy="3514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33" y="3055468"/>
            <a:ext cx="74390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后缀型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45" y="1193902"/>
            <a:ext cx="8424936" cy="54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en-US" altLang="zh-CN" b="1" dirty="0" smtClean="0"/>
              <a:t>Expression </a:t>
            </a:r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www.jetbrains.com/help/idea/2016.1/live-template-variables.html</a:t>
            </a:r>
            <a:endParaRPr lang="en-US" altLang="zh-CN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Skip </a:t>
            </a:r>
            <a:r>
              <a:rPr lang="en-US" altLang="zh-CN" b="1" dirty="0"/>
              <a:t>if </a:t>
            </a:r>
            <a:r>
              <a:rPr lang="en-US" altLang="zh-CN" b="1" dirty="0" smtClean="0"/>
              <a:t>defined</a:t>
            </a:r>
          </a:p>
          <a:p>
            <a:pPr lvl="1"/>
            <a:r>
              <a:rPr lang="en-US" altLang="zh-CN" dirty="0"/>
              <a:t> </a:t>
            </a:r>
            <a:r>
              <a:rPr lang="zh-CN" altLang="en-US" dirty="0"/>
              <a:t>如果选中，光标会直接跳到句末，不会停留在某个变量处。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1988840"/>
            <a:ext cx="6114286" cy="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6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单例</a:t>
            </a:r>
            <a:r>
              <a:rPr lang="zh-CN" altLang="en-US" b="1" dirty="0" smtClean="0"/>
              <a:t>模式</a:t>
            </a:r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7" y="2348880"/>
            <a:ext cx="7439025" cy="351472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95525"/>
              </p:ext>
            </p:extLst>
          </p:nvPr>
        </p:nvGraphicFramePr>
        <p:xfrm>
          <a:off x="1629916" y="2503711"/>
          <a:ext cx="5832648" cy="2834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8326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static </a:t>
                      </a:r>
                      <a:r>
                        <a:rPr lang="en-US" altLang="zh-CN" dirty="0" smtClean="0"/>
                        <a:t>$class$ </a:t>
                      </a:r>
                      <a:r>
                        <a:rPr lang="en-US" altLang="zh-CN" dirty="0" err="1" smtClean="0"/>
                        <a:t>m$class</a:t>
                      </a:r>
                      <a:r>
                        <a:rPr lang="en-US" altLang="zh-CN" dirty="0" smtClean="0"/>
                        <a:t>$ =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zh-CN" dirty="0" smtClean="0"/>
                        <a:t>$class$(){}</a:t>
                      </a:r>
                      <a:br>
                        <a:rPr lang="en-US" altLang="zh-CN" dirty="0" smtClean="0"/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static </a:t>
                      </a:r>
                      <a:r>
                        <a:rPr lang="en-US" altLang="zh-CN" dirty="0" smtClean="0"/>
                        <a:t>$class$ </a:t>
                      </a:r>
                      <a:r>
                        <a:rPr lang="en-US" altLang="zh-CN" dirty="0" err="1" smtClean="0"/>
                        <a:t>getInstance</a:t>
                      </a:r>
                      <a:r>
                        <a:rPr lang="en-US" altLang="zh-CN" dirty="0" smtClean="0"/>
                        <a:t>()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 </a:t>
                      </a:r>
                      <a:r>
                        <a:rPr lang="en-US" altLang="zh-CN" dirty="0" smtClean="0"/>
                        <a:t>($</a:t>
                      </a:r>
                      <a:r>
                        <a:rPr lang="en-US" altLang="zh-CN" dirty="0" err="1" smtClean="0"/>
                        <a:t>class$.</a:t>
                      </a:r>
                      <a:r>
                        <a:rPr lang="en-US" altLang="zh-CN" sz="1800" b="1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altLang="zh-CN" dirty="0" smtClean="0"/>
                        <a:t>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m$class</a:t>
                      </a:r>
                      <a:r>
                        <a:rPr lang="en-US" altLang="zh-CN" dirty="0" smtClean="0"/>
                        <a:t>$ ==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n-US" altLang="zh-CN" dirty="0" smtClean="0"/>
                        <a:t>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dirty="0" err="1" smtClean="0"/>
                        <a:t>m$class</a:t>
                      </a:r>
                      <a:r>
                        <a:rPr lang="en-US" altLang="zh-CN" dirty="0" smtClean="0"/>
                        <a:t>$ =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zh-CN" dirty="0" smtClean="0"/>
                        <a:t>$class$()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dirty="0" smtClean="0"/>
                        <a:t>}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}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zh-CN" dirty="0" err="1" smtClean="0"/>
                        <a:t>m$class</a:t>
                      </a:r>
                      <a:r>
                        <a:rPr lang="en-US" altLang="zh-CN" dirty="0" smtClean="0"/>
                        <a:t>$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42" y="957468"/>
            <a:ext cx="9661941" cy="57195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35" y="1367660"/>
            <a:ext cx="6447619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click</a:t>
            </a:r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95525"/>
              </p:ext>
            </p:extLst>
          </p:nvPr>
        </p:nvGraphicFramePr>
        <p:xfrm>
          <a:off x="1629916" y="2503711"/>
          <a:ext cx="5832648" cy="2560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8326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US" altLang="zh-CN" dirty="0" err="1" smtClean="0"/>
                        <a:t>onClick</a:t>
                      </a:r>
                      <a:r>
                        <a:rPr lang="en-US" altLang="zh-CN" dirty="0" smtClean="0"/>
                        <a:t>(View view)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switch 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view.getId</a:t>
                      </a:r>
                      <a:r>
                        <a:rPr lang="en-US" altLang="zh-CN" dirty="0" smtClean="0"/>
                        <a:t>())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</a:t>
                      </a:r>
                      <a:r>
                        <a:rPr lang="en-US" altLang="zh-CN" dirty="0" smtClean="0"/>
                        <a:t>R.id.$</a:t>
                      </a:r>
                      <a:r>
                        <a:rPr lang="en-US" altLang="zh-CN" dirty="0" err="1" smtClean="0"/>
                        <a:t>resId</a:t>
                      </a:r>
                      <a:r>
                        <a:rPr lang="en-US" altLang="zh-CN" dirty="0" smtClean="0"/>
                        <a:t>$: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    $content$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default</a:t>
                      </a:r>
                      <a:r>
                        <a:rPr lang="en-US" altLang="zh-CN" dirty="0" smtClean="0"/>
                        <a:t>: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dirty="0" smtClean="0"/>
                        <a:t>}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7" y="2420888"/>
            <a:ext cx="7162800" cy="3648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15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Log </a:t>
            </a:r>
            <a:r>
              <a:rPr lang="en-US" altLang="zh-CN" b="1" dirty="0" smtClean="0">
                <a:sym typeface="Wingdings" panose="05000000000000000000" pitchFamily="2" charset="2"/>
              </a:rPr>
              <a:t> </a:t>
            </a:r>
            <a:r>
              <a:rPr lang="zh-CN" altLang="en-US" b="1" dirty="0" smtClean="0">
                <a:sym typeface="Wingdings" panose="05000000000000000000" pitchFamily="2" charset="2"/>
              </a:rPr>
              <a:t>打印可以定位的日志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 smtClean="0"/>
              <a:t>局限：行号写死了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r>
              <a:rPr lang="zh-CN" altLang="en-US" b="1" dirty="0" smtClean="0"/>
              <a:t>扩展</a:t>
            </a:r>
            <a:endParaRPr lang="en-US" altLang="zh-CN" b="1" dirty="0" smtClean="0"/>
          </a:p>
          <a:p>
            <a:pPr lvl="1"/>
            <a:r>
              <a:rPr lang="en-US" altLang="zh-CN" b="1" dirty="0"/>
              <a:t>l</a:t>
            </a:r>
            <a:r>
              <a:rPr lang="en-US" altLang="zh-CN" b="1" dirty="0" smtClean="0"/>
              <a:t>ogcat  </a:t>
            </a:r>
            <a:r>
              <a:rPr lang="en-US" altLang="zh-CN" b="1" dirty="0" smtClean="0">
                <a:sym typeface="Wingdings" panose="05000000000000000000" pitchFamily="2" charset="2"/>
              </a:rPr>
              <a:t> (</a:t>
            </a:r>
            <a:r>
              <a:rPr lang="zh-CN" altLang="en-US" b="1" dirty="0" smtClean="0">
                <a:sym typeface="Wingdings" panose="05000000000000000000" pitchFamily="2" charset="2"/>
              </a:rPr>
              <a:t>类名</a:t>
            </a:r>
            <a:r>
              <a:rPr lang="en-US" altLang="zh-CN" b="1" dirty="0" smtClean="0">
                <a:sym typeface="Wingdings" panose="05000000000000000000" pitchFamily="2" charset="2"/>
              </a:rPr>
              <a:t>.java:</a:t>
            </a:r>
            <a:r>
              <a:rPr lang="zh-CN" altLang="en-US" b="1" dirty="0" smtClean="0">
                <a:sym typeface="Wingdings" panose="05000000000000000000" pitchFamily="2" charset="2"/>
              </a:rPr>
              <a:t>行号</a:t>
            </a:r>
            <a:r>
              <a:rPr lang="en-US" altLang="zh-CN" b="1" dirty="0" smtClean="0">
                <a:sym typeface="Wingdings" panose="05000000000000000000" pitchFamily="2" charset="2"/>
              </a:rPr>
              <a:t>)</a:t>
            </a:r>
            <a:r>
              <a:rPr lang="zh-CN" altLang="en-US" b="1" dirty="0">
                <a:sym typeface="Wingdings" panose="05000000000000000000" pitchFamily="2" charset="2"/>
              </a:rPr>
              <a:t>即</a:t>
            </a:r>
            <a:r>
              <a:rPr lang="zh-CN" altLang="en-US" b="1" dirty="0" smtClean="0">
                <a:sym typeface="Wingdings" panose="05000000000000000000" pitchFamily="2" charset="2"/>
              </a:rPr>
              <a:t>可出现可点击的连接，点击之后就会跳转到调用出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en-US" altLang="zh-CN" b="1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r>
              <a:rPr lang="zh-CN" altLang="en-US" b="1" dirty="0" smtClean="0">
                <a:sym typeface="Wingdings" panose="05000000000000000000" pitchFamily="2" charset="2"/>
              </a:rPr>
              <a:t>解决局限：</a:t>
            </a:r>
            <a:r>
              <a:rPr lang="en-US" altLang="zh-CN" dirty="0" err="1" smtClean="0"/>
              <a:t>StackTraceElement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可拿到当前调用信息</a:t>
            </a:r>
            <a:endParaRPr lang="en-US" altLang="zh-CN" dirty="0" smtClean="0"/>
          </a:p>
          <a:p>
            <a:pPr marL="274320" lvl="1" indent="0">
              <a:buNone/>
            </a:pPr>
            <a:endParaRPr lang="en-US" altLang="zh-CN" dirty="0" smtClean="0"/>
          </a:p>
          <a:p>
            <a:pPr marL="274320" lvl="1" indent="0">
              <a:buNone/>
            </a:pPr>
            <a:r>
              <a:rPr lang="en-US" altLang="zh-CN" b="1" dirty="0" err="1" smtClean="0">
                <a:hlinkClick r:id="rId2"/>
              </a:rPr>
              <a:t>ELog</a:t>
            </a:r>
            <a:r>
              <a:rPr lang="zh-CN" altLang="en-US" b="1" dirty="0" smtClean="0">
                <a:hlinkClick r:id="rId2"/>
              </a:rPr>
              <a:t>详解</a:t>
            </a: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27477"/>
              </p:ext>
            </p:extLst>
          </p:nvPr>
        </p:nvGraphicFramePr>
        <p:xfrm>
          <a:off x="1629916" y="2503711"/>
          <a:ext cx="8280920" cy="370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80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Log.e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"$class$","$method$($class$.java:$line$)"</a:t>
                      </a:r>
                      <a:r>
                        <a:rPr lang="en-US" altLang="zh-CN" dirty="0" smtClean="0"/>
                        <a:t>+$content$)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04" y="2621558"/>
            <a:ext cx="6178635" cy="3803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2901860"/>
            <a:ext cx="7886700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49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Switch  </a:t>
            </a:r>
            <a:r>
              <a:rPr lang="zh-CN" altLang="en-US" b="1" dirty="0" smtClean="0"/>
              <a:t>快速搭建模式、防止漏掉</a:t>
            </a:r>
            <a:r>
              <a:rPr lang="en-US" altLang="zh-CN" b="1" dirty="0" smtClean="0"/>
              <a:t>break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default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69127"/>
              </p:ext>
            </p:extLst>
          </p:nvPr>
        </p:nvGraphicFramePr>
        <p:xfrm>
          <a:off x="1557908" y="2492896"/>
          <a:ext cx="8280920" cy="2286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80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switch </a:t>
                      </a:r>
                      <a:r>
                        <a:rPr lang="en-US" altLang="zh-CN" dirty="0" smtClean="0"/>
                        <a:t>($content$) {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</a:t>
                      </a:r>
                      <a:r>
                        <a:rPr lang="en-US" altLang="zh-CN" dirty="0" smtClean="0"/>
                        <a:t>$value$: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$code$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default</a:t>
                      </a:r>
                      <a:r>
                        <a:rPr lang="en-US" altLang="zh-CN" dirty="0" smtClean="0"/>
                        <a:t>:</a:t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/>
                      </a:r>
                      <a:br>
                        <a:rPr lang="en-US" altLang="zh-CN" dirty="0" smtClean="0"/>
                      </a:br>
                      <a:r>
                        <a:rPr lang="en-US" altLang="zh-CN" dirty="0" smtClean="0"/>
                        <a:t>        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break;</a:t>
                      </a:r>
                      <a:b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88" y="3388247"/>
            <a:ext cx="70294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TextUtils.isEmpty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47477"/>
              </p:ext>
            </p:extLst>
          </p:nvPr>
        </p:nvGraphicFramePr>
        <p:xfrm>
          <a:off x="1557908" y="2492896"/>
          <a:ext cx="8280920" cy="370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80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TextUtils.isEmpty</a:t>
                      </a:r>
                      <a:r>
                        <a:rPr lang="en-US" altLang="zh-CN" dirty="0" smtClean="0"/>
                        <a:t>($content$)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212976"/>
            <a:ext cx="6457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findViewById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564904"/>
            <a:ext cx="7439025" cy="3514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53" y="2657475"/>
            <a:ext cx="74390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const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定义一个整形常量值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k</a:t>
            </a:r>
            <a:r>
              <a:rPr lang="en-US" altLang="zh-CN" dirty="0" smtClean="0">
                <a:sym typeface="Wingdings" panose="05000000000000000000" pitchFamily="2" charset="2"/>
              </a:rPr>
              <a:t>ey </a:t>
            </a:r>
            <a:r>
              <a:rPr lang="zh-CN" altLang="en-US" dirty="0" smtClean="0">
                <a:sym typeface="Wingdings" panose="05000000000000000000" pitchFamily="2" charset="2"/>
              </a:rPr>
              <a:t>定义一个字符串常量值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扩展：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altLang="zh-CN" dirty="0" err="1" smtClean="0">
                <a:sym typeface="Wingdings" panose="05000000000000000000" pitchFamily="2" charset="2"/>
              </a:rPr>
              <a:t>psf</a:t>
            </a:r>
            <a:r>
              <a:rPr lang="en-US" altLang="zh-CN" dirty="0" smtClean="0">
                <a:sym typeface="Wingdings" panose="05000000000000000000" pitchFamily="2" charset="2"/>
              </a:rPr>
              <a:t>   public static final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2886076"/>
            <a:ext cx="7439025" cy="3514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3036761"/>
            <a:ext cx="74390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循环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fori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1950016"/>
            <a:ext cx="74390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判断</a:t>
            </a:r>
            <a:endParaRPr lang="en-US" altLang="zh-CN" dirty="0" smtClean="0"/>
          </a:p>
          <a:p>
            <a:pPr lvl="1"/>
            <a:r>
              <a:rPr lang="en-US" altLang="zh-CN" dirty="0" err="1"/>
              <a:t>i</a:t>
            </a:r>
            <a:r>
              <a:rPr lang="en-US" altLang="zh-CN" dirty="0" err="1" smtClean="0"/>
              <a:t>fn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inn</a:t>
            </a:r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2636912"/>
            <a:ext cx="7162800" cy="3114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2751212"/>
            <a:ext cx="7162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altLang="zh-CN" dirty="0" smtClean="0"/>
              <a:t>one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隐藏</a:t>
            </a:r>
            <a:r>
              <a:rPr lang="en-US" altLang="zh-CN" dirty="0" smtClean="0">
                <a:sym typeface="Wingdings" panose="05000000000000000000" pitchFamily="2" charset="2"/>
              </a:rPr>
              <a:t>View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552700"/>
            <a:ext cx="74390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altLang="zh-CN" dirty="0" smtClean="0"/>
              <a:t>one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隐藏</a:t>
            </a:r>
            <a:r>
              <a:rPr lang="en-US" altLang="zh-CN" dirty="0" smtClean="0">
                <a:sym typeface="Wingdings" panose="05000000000000000000" pitchFamily="2" charset="2"/>
              </a:rPr>
              <a:t>View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552700"/>
            <a:ext cx="74390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自带模板</a:t>
            </a:r>
            <a:r>
              <a:rPr lang="en-US" altLang="zh-CN" dirty="0" smtClean="0"/>
              <a:t>——</a:t>
            </a:r>
            <a:r>
              <a:rPr lang="zh-CN" altLang="en-US" dirty="0"/>
              <a:t>全关键</a:t>
            </a:r>
            <a:r>
              <a:rPr lang="zh-CN" altLang="en-US" dirty="0" smtClean="0"/>
              <a:t>字型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rouiT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快速在子线程中切换到主线程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solidFill>
                  <a:prstClr val="white">
                    <a:tint val="75000"/>
                  </a:prstClr>
                </a:solidFill>
              </a:rPr>
              <a:t>1</a:t>
            </a:r>
            <a:endParaRPr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24027"/>
            <a:ext cx="8153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黑板演示文稿（宽屏）</Template>
  <TotalTime>0</TotalTime>
  <Words>393</Words>
  <Application>Microsoft Office PowerPoint</Application>
  <PresentationFormat>自定义</PresentationFormat>
  <Paragraphs>125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宋体</vt:lpstr>
      <vt:lpstr>微软雅黑</vt:lpstr>
      <vt:lpstr>Consolas</vt:lpstr>
      <vt:lpstr>Corbel</vt:lpstr>
      <vt:lpstr>Wingdings</vt:lpstr>
      <vt:lpstr>Chalkboard_16x9</vt:lpstr>
      <vt:lpstr>Android快速开发之Live Templates使用详解</vt:lpstr>
      <vt:lpstr>什么是 Live Templates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AS自带模板——全关键字型</vt:lpstr>
      <vt:lpstr>AS自带模板——后缀型</vt:lpstr>
      <vt:lpstr>AS自带模板——后缀型</vt:lpstr>
      <vt:lpstr>AS自带模板——后缀型</vt:lpstr>
      <vt:lpstr>AS自带模板——后缀型</vt:lpstr>
      <vt:lpstr>AS自带模板——后缀型</vt:lpstr>
      <vt:lpstr>AS自带模板——后缀型</vt:lpstr>
      <vt:lpstr>AS自带模板——后缀型</vt:lpstr>
      <vt:lpstr>AS自带模板——后缀型</vt:lpstr>
      <vt:lpstr>AS自带模板——后缀型</vt:lpstr>
      <vt:lpstr>自定义类型</vt:lpstr>
      <vt:lpstr>自定义类型</vt:lpstr>
      <vt:lpstr>自定义类型</vt:lpstr>
      <vt:lpstr>自定义类型</vt:lpstr>
      <vt:lpstr>自定义类型</vt:lpstr>
      <vt:lpstr>自定义类型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2016-05-24T13:06:34Z</dcterms:created>
  <dcterms:modified xsi:type="dcterms:W3CDTF">2017-06-14T14:15:54Z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